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1" r:id="rId7"/>
    <p:sldId id="279" r:id="rId8"/>
    <p:sldId id="267" r:id="rId9"/>
    <p:sldId id="272" r:id="rId10"/>
    <p:sldId id="280" r:id="rId11"/>
    <p:sldId id="268" r:id="rId12"/>
    <p:sldId id="273" r:id="rId13"/>
    <p:sldId id="281" r:id="rId14"/>
    <p:sldId id="269" r:id="rId15"/>
    <p:sldId id="274" r:id="rId16"/>
    <p:sldId id="282" r:id="rId17"/>
    <p:sldId id="261" r:id="rId18"/>
    <p:sldId id="270" r:id="rId19"/>
    <p:sldId id="283" r:id="rId20"/>
    <p:sldId id="276" r:id="rId21"/>
    <p:sldId id="28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F5C"/>
    <a:srgbClr val="247BA0"/>
    <a:srgbClr val="70C1B3"/>
    <a:srgbClr val="F8C716"/>
    <a:srgbClr val="50514F"/>
    <a:srgbClr val="DFE4E8"/>
    <a:srgbClr val="F6FBFF"/>
    <a:srgbClr val="EFC016"/>
    <a:srgbClr val="EFD024"/>
    <a:srgbClr val="FFE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49"/>
  </p:normalViewPr>
  <p:slideViewPr>
    <p:cSldViewPr>
      <p:cViewPr varScale="1">
        <p:scale>
          <a:sx n="69" d="100"/>
          <a:sy n="69" d="100"/>
        </p:scale>
        <p:origin x="147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Первичный рынок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942031693448202"/>
          <c:y val="1.8896709889377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48306753795033"/>
          <c:y val="0.15922709976669258"/>
          <c:w val="0.80909210505263118"/>
          <c:h val="0.5839208846940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B5-4395-AAA5-8E867631EE8E}"/>
              </c:ext>
            </c:extLst>
          </c:dPt>
          <c:dPt>
            <c:idx val="1"/>
            <c:invertIfNegative val="0"/>
            <c:bubble3D val="0"/>
            <c:spPr>
              <a:solidFill>
                <a:srgbClr val="247B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B5-4395-AAA5-8E867631EE8E}"/>
              </c:ext>
            </c:extLst>
          </c:dPt>
          <c:dPt>
            <c:idx val="2"/>
            <c:invertIfNegative val="0"/>
            <c:bubble3D val="0"/>
            <c:spPr>
              <a:solidFill>
                <a:srgbClr val="F8C7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B5-4395-AAA5-8E867631EE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B5-4395-AAA5-8E867631EE8E}"/>
              </c:ext>
            </c:extLst>
          </c:dPt>
          <c:dPt>
            <c:idx val="4"/>
            <c:invertIfNegative val="0"/>
            <c:bubble3D val="0"/>
            <c:spPr>
              <a:solidFill>
                <a:srgbClr val="F25F5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B5-4395-AAA5-8E867631EE8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A1D71C-C48B-4C1B-A603-99D5AC5D8DB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B5-4395-AAA5-8E867631EE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FE3D78-A5C3-4183-B2A1-34687D3F762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B5-4395-AAA5-8E867631EE8E}"/>
                </c:ext>
              </c:extLst>
            </c:dLbl>
            <c:dLbl>
              <c:idx val="2"/>
              <c:layout>
                <c:manualLayout>
                  <c:x val="-8.4666817185453814E-3"/>
                  <c:y val="-8.3455742390303889E-3"/>
                </c:manualLayout>
              </c:layout>
              <c:tx>
                <c:rich>
                  <a:bodyPr/>
                  <a:lstStyle/>
                  <a:p>
                    <a:fld id="{D6C55841-E4EF-44A7-8C8B-BF08CF9E42E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B5-4395-AAA5-8E867631EE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B7F6A7-99ED-492E-8E43-5BAF34AE5FF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B5-4395-AAA5-8E867631EE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60389-E5AF-4F86-88CC-A265D172EC1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B5-4395-AAA5-8E867631EE8E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Индустриальный</c:v>
                </c:pt>
                <c:pt idx="1">
                  <c:v>Устиновский</c:v>
                </c:pt>
                <c:pt idx="2">
                  <c:v>Ленинский</c:v>
                </c:pt>
                <c:pt idx="3">
                  <c:v>Первомайский</c:v>
                </c:pt>
                <c:pt idx="4">
                  <c:v>Октябрьский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44187</c:v>
                </c:pt>
                <c:pt idx="1">
                  <c:v>52056</c:v>
                </c:pt>
                <c:pt idx="2">
                  <c:v>40180</c:v>
                </c:pt>
                <c:pt idx="3">
                  <c:v>51052</c:v>
                </c:pt>
                <c:pt idx="4">
                  <c:v>52056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B5-4395-AAA5-8E867631EE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703856"/>
        <c:axId val="129704640"/>
      </c:barChart>
      <c:catAx>
        <c:axId val="12970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9704640"/>
        <c:crosses val="autoZero"/>
        <c:auto val="1"/>
        <c:lblAlgn val="ctr"/>
        <c:lblOffset val="100"/>
        <c:noMultiLvlLbl val="0"/>
      </c:catAx>
      <c:valAx>
        <c:axId val="1297046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2970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129004362763111"/>
          <c:y val="0.10216868624435213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 на первичном рынке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Ильфата Закирова</c:v>
                </c:pt>
                <c:pt idx="1">
                  <c:v>Первомайская</c:v>
                </c:pt>
                <c:pt idx="2">
                  <c:v>Академика Павлова</c:v>
                </c:pt>
                <c:pt idx="3">
                  <c:v>Камбарская</c:v>
                </c:pt>
                <c:pt idx="4">
                  <c:v>им.40-летия ВЛКСМ</c:v>
                </c:pt>
                <c:pt idx="5">
                  <c:v>Циолковского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53000</c:v>
                </c:pt>
                <c:pt idx="1">
                  <c:v>46224</c:v>
                </c:pt>
                <c:pt idx="2">
                  <c:v>46887</c:v>
                </c:pt>
                <c:pt idx="3">
                  <c:v>60000</c:v>
                </c:pt>
                <c:pt idx="4">
                  <c:v>54000</c:v>
                </c:pt>
                <c:pt idx="5">
                  <c:v>46200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7-4AD2-9464-B726C385C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68248"/>
        <c:axId val="167773280"/>
      </c:barChart>
      <c:valAx>
        <c:axId val="1677732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568248"/>
        <c:crosses val="autoZero"/>
        <c:crossBetween val="between"/>
      </c:valAx>
      <c:catAx>
        <c:axId val="167568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77732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Цена за кв.м.  на вторичном рынке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129004362763111"/>
          <c:y val="0.10216868624435213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 на первичном рынке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Советская</c:v>
                </c:pt>
                <c:pt idx="1">
                  <c:v>Первомайская</c:v>
                </c:pt>
                <c:pt idx="2">
                  <c:v>Камбарская</c:v>
                </c:pt>
                <c:pt idx="3">
                  <c:v>Коммунаров</c:v>
                </c:pt>
                <c:pt idx="4">
                  <c:v>40 лет Победы</c:v>
                </c:pt>
                <c:pt idx="5">
                  <c:v>Красноармейская</c:v>
                </c:pt>
                <c:pt idx="6">
                  <c:v>Ленина</c:v>
                </c:pt>
                <c:pt idx="7">
                  <c:v>Карла Маркса</c:v>
                </c:pt>
                <c:pt idx="8">
                  <c:v>Удмуртская</c:v>
                </c:pt>
                <c:pt idx="9">
                  <c:v>Пушкинская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55952</c:v>
                </c:pt>
                <c:pt idx="1">
                  <c:v>49539</c:v>
                </c:pt>
                <c:pt idx="2">
                  <c:v>36500</c:v>
                </c:pt>
                <c:pt idx="3">
                  <c:v>46379</c:v>
                </c:pt>
                <c:pt idx="4">
                  <c:v>63514</c:v>
                </c:pt>
                <c:pt idx="5">
                  <c:v>47704</c:v>
                </c:pt>
                <c:pt idx="6">
                  <c:v>42252</c:v>
                </c:pt>
                <c:pt idx="7">
                  <c:v>49213</c:v>
                </c:pt>
                <c:pt idx="8">
                  <c:v>50061</c:v>
                </c:pt>
                <c:pt idx="9">
                  <c:v>46889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5D8-B1B1-4AF9B45A3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69424"/>
        <c:axId val="167569032"/>
      </c:barChart>
      <c:valAx>
        <c:axId val="1675690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569424"/>
        <c:crosses val="autoZero"/>
        <c:crossBetween val="between"/>
      </c:valAx>
      <c:catAx>
        <c:axId val="167569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7569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129004362763111"/>
          <c:y val="0.10216868624435213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 на первичном рынке</c:v>
                </c:pt>
              </c:strCache>
            </c:strRef>
          </c:tx>
          <c:spPr>
            <a:solidFill>
              <a:srgbClr val="F25F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Пушкинская</c:v>
                </c:pt>
                <c:pt idx="1">
                  <c:v>Карла Маркса</c:v>
                </c:pt>
                <c:pt idx="2">
                  <c:v>10 лет Октября</c:v>
                </c:pt>
                <c:pt idx="3">
                  <c:v>Холмогорова</c:v>
                </c:pt>
                <c:pt idx="4">
                  <c:v>Советская</c:v>
                </c:pt>
                <c:pt idx="5">
                  <c:v>Удмурсткая</c:v>
                </c:pt>
                <c:pt idx="6">
                  <c:v>Ленина</c:v>
                </c:pt>
                <c:pt idx="7">
                  <c:v>Орджоникидзе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48600</c:v>
                </c:pt>
                <c:pt idx="1">
                  <c:v>74345</c:v>
                </c:pt>
                <c:pt idx="2">
                  <c:v>58250</c:v>
                </c:pt>
                <c:pt idx="3">
                  <c:v>49300</c:v>
                </c:pt>
                <c:pt idx="4">
                  <c:v>43675</c:v>
                </c:pt>
                <c:pt idx="5">
                  <c:v>40666</c:v>
                </c:pt>
                <c:pt idx="6">
                  <c:v>42927</c:v>
                </c:pt>
                <c:pt idx="7">
                  <c:v>43981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4-419B-8E65-BDE0FAB38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70600"/>
        <c:axId val="167570208"/>
      </c:barChart>
      <c:valAx>
        <c:axId val="1675702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570600"/>
        <c:crosses val="autoZero"/>
        <c:crossBetween val="between"/>
      </c:valAx>
      <c:catAx>
        <c:axId val="167570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7570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Цена за кв.м.  на вторичном рынке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129004362763111"/>
          <c:y val="0.10216868624435213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 на первичном рынке</c:v>
                </c:pt>
              </c:strCache>
            </c:strRef>
          </c:tx>
          <c:spPr>
            <a:solidFill>
              <a:srgbClr val="F25F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Пушкинская</c:v>
                </c:pt>
                <c:pt idx="1">
                  <c:v>Майская</c:v>
                </c:pt>
                <c:pt idx="2">
                  <c:v>Удмуртская</c:v>
                </c:pt>
                <c:pt idx="3">
                  <c:v>Кирова</c:v>
                </c:pt>
                <c:pt idx="4">
                  <c:v>Красноармейская</c:v>
                </c:pt>
                <c:pt idx="5">
                  <c:v>Карла Маркса</c:v>
                </c:pt>
                <c:pt idx="6">
                  <c:v>10 лет Октября</c:v>
                </c:pt>
                <c:pt idx="7">
                  <c:v>Холмогорова</c:v>
                </c:pt>
                <c:pt idx="8">
                  <c:v>Коммунаров</c:v>
                </c:pt>
                <c:pt idx="9">
                  <c:v>Лихвинцева</c:v>
                </c:pt>
                <c:pt idx="10">
                  <c:v>Советская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57348</c:v>
                </c:pt>
                <c:pt idx="1">
                  <c:v>45126</c:v>
                </c:pt>
                <c:pt idx="2">
                  <c:v>51236</c:v>
                </c:pt>
                <c:pt idx="3">
                  <c:v>50800</c:v>
                </c:pt>
                <c:pt idx="4">
                  <c:v>54000</c:v>
                </c:pt>
                <c:pt idx="5">
                  <c:v>52167</c:v>
                </c:pt>
                <c:pt idx="6">
                  <c:v>58143</c:v>
                </c:pt>
                <c:pt idx="7">
                  <c:v>53751</c:v>
                </c:pt>
                <c:pt idx="8">
                  <c:v>49250</c:v>
                </c:pt>
                <c:pt idx="9">
                  <c:v>73750</c:v>
                </c:pt>
                <c:pt idx="10">
                  <c:v>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6-4D60-9A91-8AACD418E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29624"/>
        <c:axId val="207229232"/>
      </c:barChart>
      <c:valAx>
        <c:axId val="2072292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07229624"/>
        <c:crosses val="autoZero"/>
        <c:crossBetween val="between"/>
      </c:valAx>
      <c:catAx>
        <c:axId val="207229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072292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Цены</a:t>
            </a:r>
            <a:r>
              <a:rPr lang="ru-RU" baseline="0" dirty="0" smtClean="0"/>
              <a:t> за кв. метр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Удмуртстат</c:v>
                </c:pt>
              </c:strCache>
            </c:strRef>
          </c:tx>
          <c:spPr>
            <a:solidFill>
              <a:srgbClr val="0070C0">
                <a:alpha val="6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Первичный рынок</c:v>
                </c:pt>
                <c:pt idx="1">
                  <c:v>Вторичный рынок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47363</c:v>
                </c:pt>
                <c:pt idx="1">
                  <c:v>45575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D-4BD3-BA0B-E271F9EBB4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Наши результаты </c:v>
                </c:pt>
              </c:strCache>
            </c:strRef>
          </c:tx>
          <c:spPr>
            <a:solidFill>
              <a:srgbClr val="C00000">
                <a:alpha val="81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Первичный рынок</c:v>
                </c:pt>
                <c:pt idx="1">
                  <c:v>Вторичный рынок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47391</c:v>
                </c:pt>
                <c:pt idx="1">
                  <c:v>47218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D-4BD3-BA0B-E271F9EBB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68840"/>
        <c:axId val="210369232"/>
      </c:barChart>
      <c:catAx>
        <c:axId val="21036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0369232"/>
        <c:crosses val="autoZero"/>
        <c:auto val="1"/>
        <c:lblAlgn val="ctr"/>
        <c:lblOffset val="100"/>
        <c:noMultiLvlLbl val="0"/>
      </c:catAx>
      <c:valAx>
        <c:axId val="2103692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036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063648293963"/>
          <c:y val="0.176360439212393"/>
          <c:w val="0.46328953412073498"/>
          <c:h val="0.69493430118110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40912073490799"/>
          <c:y val="0.86516336124525295"/>
          <c:w val="0.86059087926509203"/>
          <c:h val="0.134836638754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Вторичный рынок</a:t>
            </a:r>
            <a:endParaRPr lang="ru-RU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083837392553093"/>
          <c:y val="1.8896709889377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44878346850349"/>
          <c:y val="0.16090622867300458"/>
          <c:w val="0.80909198113207548"/>
          <c:h val="0.5839208846940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91-4678-95A5-0B3DC1A86CC0}"/>
              </c:ext>
            </c:extLst>
          </c:dPt>
          <c:dPt>
            <c:idx val="1"/>
            <c:invertIfNegative val="0"/>
            <c:bubble3D val="0"/>
            <c:spPr>
              <a:solidFill>
                <a:srgbClr val="247B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91-4678-95A5-0B3DC1A86CC0}"/>
              </c:ext>
            </c:extLst>
          </c:dPt>
          <c:dPt>
            <c:idx val="2"/>
            <c:invertIfNegative val="0"/>
            <c:bubble3D val="0"/>
            <c:spPr>
              <a:solidFill>
                <a:srgbClr val="F8C7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91-4678-95A5-0B3DC1A86CC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91-4678-95A5-0B3DC1A86CC0}"/>
              </c:ext>
            </c:extLst>
          </c:dPt>
          <c:dPt>
            <c:idx val="4"/>
            <c:invertIfNegative val="0"/>
            <c:bubble3D val="0"/>
            <c:spPr>
              <a:solidFill>
                <a:srgbClr val="F25F5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91-4678-95A5-0B3DC1A86CC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87D4289-A369-40E7-BDDE-AD7A244D01AF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91-4678-95A5-0B3DC1A86C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CD627D-35D0-441F-B196-8B117A3C7DF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91-4678-95A5-0B3DC1A86C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856E5A-B33A-49D0-977F-82E527F9E0C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91-4678-95A5-0B3DC1A86C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CCFF2E04-C7C2-405D-8D6C-AF355CC6CD4C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91-4678-95A5-0B3DC1A86C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en-US" baseline="0" smtClean="0"/>
                      <a:t> 327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91-4678-95A5-0B3DC1A86CC0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Индустриальный</c:v>
                </c:pt>
                <c:pt idx="1">
                  <c:v>Устиновский</c:v>
                </c:pt>
                <c:pt idx="2">
                  <c:v>Ленинский</c:v>
                </c:pt>
                <c:pt idx="3">
                  <c:v>Первомайский</c:v>
                </c:pt>
                <c:pt idx="4">
                  <c:v>Октябрьский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48400</c:v>
                </c:pt>
                <c:pt idx="1">
                  <c:v>44160</c:v>
                </c:pt>
                <c:pt idx="2">
                  <c:v>40210</c:v>
                </c:pt>
                <c:pt idx="3">
                  <c:v>48995</c:v>
                </c:pt>
                <c:pt idx="4">
                  <c:v>54327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91-4678-95A5-0B3DC1A86C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5569504"/>
        <c:axId val="165569896"/>
      </c:barChart>
      <c:catAx>
        <c:axId val="16556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5569896"/>
        <c:crosses val="autoZero"/>
        <c:auto val="1"/>
        <c:lblAlgn val="ctr"/>
        <c:lblOffset val="100"/>
        <c:noMultiLvlLbl val="0"/>
      </c:catAx>
      <c:valAx>
        <c:axId val="1655698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55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на первичном рынке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Удмуртская</c:v>
                </c:pt>
                <c:pt idx="1">
                  <c:v>Советская</c:v>
                </c:pt>
                <c:pt idx="2">
                  <c:v>Воткинское Шоссе</c:v>
                </c:pt>
                <c:pt idx="3">
                  <c:v>40 лет Победы</c:v>
                </c:pt>
                <c:pt idx="4">
                  <c:v>Буммашевская</c:v>
                </c:pt>
                <c:pt idx="5">
                  <c:v>Ворошилова</c:v>
                </c:pt>
                <c:pt idx="6">
                  <c:v>Ильфата Закирова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46600</c:v>
                </c:pt>
                <c:pt idx="1">
                  <c:v>44500</c:v>
                </c:pt>
                <c:pt idx="2">
                  <c:v>46000</c:v>
                </c:pt>
                <c:pt idx="3">
                  <c:v>43667</c:v>
                </c:pt>
                <c:pt idx="4">
                  <c:v>45333</c:v>
                </c:pt>
                <c:pt idx="5">
                  <c:v>47000</c:v>
                </c:pt>
                <c:pt idx="6">
                  <c:v>46000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1-4CCB-8C15-5B55A50EA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71856"/>
        <c:axId val="165571464"/>
      </c:barChart>
      <c:valAx>
        <c:axId val="16557146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571856"/>
        <c:crosses val="autoZero"/>
        <c:crossBetween val="between"/>
      </c:valAx>
      <c:catAx>
        <c:axId val="165571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5571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3497784140192371"/>
          <c:y val="0.10216868624435213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на вторичном рынке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Удмуртская</c:v>
                </c:pt>
                <c:pt idx="1">
                  <c:v>Советская</c:v>
                </c:pt>
                <c:pt idx="2">
                  <c:v>Холмогорова</c:v>
                </c:pt>
                <c:pt idx="3">
                  <c:v>10 лет Октября</c:v>
                </c:pt>
                <c:pt idx="4">
                  <c:v>Буммашевская</c:v>
                </c:pt>
                <c:pt idx="5">
                  <c:v>Воткинское шоссе</c:v>
                </c:pt>
                <c:pt idx="6">
                  <c:v>Ленина</c:v>
                </c:pt>
                <c:pt idx="7">
                  <c:v>Кирова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42833</c:v>
                </c:pt>
                <c:pt idx="1">
                  <c:v>54000</c:v>
                </c:pt>
                <c:pt idx="2">
                  <c:v>61000</c:v>
                </c:pt>
                <c:pt idx="3">
                  <c:v>50000</c:v>
                </c:pt>
                <c:pt idx="4">
                  <c:v>45111</c:v>
                </c:pt>
                <c:pt idx="5">
                  <c:v>44000</c:v>
                </c:pt>
                <c:pt idx="6">
                  <c:v>55330</c:v>
                </c:pt>
                <c:pt idx="7">
                  <c:v>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A-43AF-AA85-653C74911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44440"/>
        <c:axId val="165572640"/>
      </c:barChart>
      <c:valAx>
        <c:axId val="1655726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944440"/>
        <c:crosses val="autoZero"/>
        <c:crossBetween val="between"/>
      </c:valAx>
      <c:catAx>
        <c:axId val="166944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55726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/>
              <a:t>Цена за кв. м. на первичном рынке </a:t>
            </a:r>
          </a:p>
        </c:rich>
      </c:tx>
      <c:layout>
        <c:manualLayout>
          <c:xMode val="edge"/>
          <c:yMode val="edge"/>
          <c:x val="0.21079005999188102"/>
          <c:y val="2.25145280188422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83757942649346"/>
          <c:y val="6.153307813189926E-2"/>
          <c:w val="0.758528990605982"/>
          <c:h val="0.86388825785526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47BA0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4-4497-BC08-2DDAB9A42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40 Лет Победы</c:v>
                </c:pt>
                <c:pt idx="1">
                  <c:v>Молодежная</c:v>
                </c:pt>
                <c:pt idx="2">
                  <c:v>10 лет Октября</c:v>
                </c:pt>
                <c:pt idx="3">
                  <c:v>Цветочная</c:v>
                </c:pt>
                <c:pt idx="4">
                  <c:v>Пр. Калашникова</c:v>
                </c:pt>
                <c:pt idx="5">
                  <c:v>Сабурова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46600</c:v>
                </c:pt>
                <c:pt idx="1">
                  <c:v>56952</c:v>
                </c:pt>
                <c:pt idx="2">
                  <c:v>41900</c:v>
                </c:pt>
                <c:pt idx="3">
                  <c:v>58077</c:v>
                </c:pt>
                <c:pt idx="4">
                  <c:v>50810</c:v>
                </c:pt>
                <c:pt idx="5">
                  <c:v>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4-4497-BC08-2DDAB9A42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44832"/>
        <c:axId val="166945224"/>
      </c:barChart>
      <c:catAx>
        <c:axId val="16694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945224"/>
        <c:crosses val="autoZero"/>
        <c:auto val="1"/>
        <c:lblAlgn val="ctr"/>
        <c:lblOffset val="100"/>
        <c:noMultiLvlLbl val="0"/>
      </c:catAx>
      <c:valAx>
        <c:axId val="16694522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69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/>
              <a:t>Цена за кв. м. на вторичном рынке </a:t>
            </a:r>
          </a:p>
        </c:rich>
      </c:tx>
      <c:layout>
        <c:manualLayout>
          <c:xMode val="edge"/>
          <c:yMode val="edge"/>
          <c:x val="0.22934912158727747"/>
          <c:y val="2.25138925509017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836645030117842"/>
          <c:y val="6.2595557642960931E-2"/>
          <c:w val="0.758528990605982"/>
          <c:h val="0.86388825785526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 м. на вторичном рынке</c:v>
                </c:pt>
              </c:strCache>
            </c:strRef>
          </c:tx>
          <c:spPr>
            <a:solidFill>
              <a:srgbClr val="247B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40 лет Победы</c:v>
                </c:pt>
                <c:pt idx="1">
                  <c:v>Союзная</c:v>
                </c:pt>
                <c:pt idx="2">
                  <c:v>Буммашевская</c:v>
                </c:pt>
                <c:pt idx="3">
                  <c:v>Сабурова</c:v>
                </c:pt>
                <c:pt idx="4">
                  <c:v>Ворошилова</c:v>
                </c:pt>
                <c:pt idx="5">
                  <c:v>Автозаводская</c:v>
                </c:pt>
                <c:pt idx="6">
                  <c:v>Молодежная</c:v>
                </c:pt>
                <c:pt idx="7">
                  <c:v>10 лет Октября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52200</c:v>
                </c:pt>
                <c:pt idx="1">
                  <c:v>49200</c:v>
                </c:pt>
                <c:pt idx="2">
                  <c:v>46000</c:v>
                </c:pt>
                <c:pt idx="3">
                  <c:v>49600</c:v>
                </c:pt>
                <c:pt idx="4">
                  <c:v>42300</c:v>
                </c:pt>
                <c:pt idx="5">
                  <c:v>45500</c:v>
                </c:pt>
                <c:pt idx="6">
                  <c:v>47750</c:v>
                </c:pt>
                <c:pt idx="7">
                  <c:v>51500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F-4E37-B9D6-6AF8F4D6B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73"/>
        <c:axId val="166946008"/>
        <c:axId val="166946400"/>
      </c:barChart>
      <c:catAx>
        <c:axId val="16694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946400"/>
        <c:crosses val="autoZero"/>
        <c:auto val="1"/>
        <c:lblAlgn val="ctr"/>
        <c:lblOffset val="100"/>
        <c:noMultiLvlLbl val="0"/>
      </c:catAx>
      <c:valAx>
        <c:axId val="1669464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694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463043097148227"/>
          <c:y val="0.11433885782460579"/>
          <c:w val="0.69286932862160611"/>
          <c:h val="0.82781200438892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кв.м.  на первичном рынке</c:v>
                </c:pt>
              </c:strCache>
            </c:strRef>
          </c:tx>
          <c:spPr>
            <a:solidFill>
              <a:srgbClr val="FFC000"/>
            </a:solidFill>
            <a:ln>
              <a:solidFill>
                <a:prstClr val="black">
                  <a:lumMod val="25000"/>
                  <a:lumOff val="75000"/>
                </a:prst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Баранова</c:v>
                </c:pt>
                <c:pt idx="1">
                  <c:v>Клубная</c:v>
                </c:pt>
                <c:pt idx="2">
                  <c:v>Областная</c:v>
                </c:pt>
                <c:pt idx="3">
                  <c:v>Степная</c:v>
                </c:pt>
                <c:pt idx="4">
                  <c:v>Автономная</c:v>
                </c:pt>
                <c:pt idx="5">
                  <c:v>Аристов ключ</c:v>
                </c:pt>
                <c:pt idx="6">
                  <c:v>Целинная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42000</c:v>
                </c:pt>
                <c:pt idx="1">
                  <c:v>48600</c:v>
                </c:pt>
                <c:pt idx="2">
                  <c:v>32000</c:v>
                </c:pt>
                <c:pt idx="3">
                  <c:v>32000</c:v>
                </c:pt>
                <c:pt idx="4">
                  <c:v>39000</c:v>
                </c:pt>
                <c:pt idx="5">
                  <c:v>42106</c:v>
                </c:pt>
                <c:pt idx="6">
                  <c:v>45560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2-4E98-8231-0B06853C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70680"/>
        <c:axId val="166947968"/>
      </c:barChart>
      <c:valAx>
        <c:axId val="1669479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570680"/>
        <c:crosses val="autoZero"/>
        <c:crossBetween val="between"/>
      </c:valAx>
      <c:catAx>
        <c:axId val="165570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6947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Цена за кв.м. на вторичном рынке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6002702598262029"/>
          <c:y val="0.11433885782460579"/>
          <c:w val="0.73162498852784474"/>
          <c:h val="0.815641832808674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Клубная</c:v>
                </c:pt>
                <c:pt idx="1">
                  <c:v>Тверская</c:v>
                </c:pt>
                <c:pt idx="2">
                  <c:v>Баранова</c:v>
                </c:pt>
                <c:pt idx="3">
                  <c:v>П. Машиностроителей</c:v>
                </c:pt>
                <c:pt idx="4">
                  <c:v>Нагорная</c:v>
                </c:pt>
                <c:pt idx="5">
                  <c:v>Оруж. Драгунова</c:v>
                </c:pt>
                <c:pt idx="6">
                  <c:v>Степная</c:v>
                </c:pt>
                <c:pt idx="7">
                  <c:v>Садовая</c:v>
                </c:pt>
                <c:pt idx="8">
                  <c:v>Московская</c:v>
                </c:pt>
                <c:pt idx="9">
                  <c:v>Селтинская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35000</c:v>
                </c:pt>
                <c:pt idx="1">
                  <c:v>42000</c:v>
                </c:pt>
                <c:pt idx="2">
                  <c:v>48600</c:v>
                </c:pt>
                <c:pt idx="3">
                  <c:v>40000</c:v>
                </c:pt>
                <c:pt idx="4">
                  <c:v>39000</c:v>
                </c:pt>
                <c:pt idx="5" formatCode="General">
                  <c:v>42941</c:v>
                </c:pt>
                <c:pt idx="6" formatCode="General">
                  <c:v>54000</c:v>
                </c:pt>
                <c:pt idx="7" formatCode="General">
                  <c:v>38000</c:v>
                </c:pt>
                <c:pt idx="8" formatCode="General">
                  <c:v>35107</c:v>
                </c:pt>
                <c:pt idx="9" formatCode="General">
                  <c:v>58065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6-4EF0-B956-D512EC5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72496"/>
        <c:axId val="167772104"/>
      </c:barChart>
      <c:valAx>
        <c:axId val="1677721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772496"/>
        <c:crosses val="autoZero"/>
        <c:crossBetween val="between"/>
      </c:valAx>
      <c:catAx>
        <c:axId val="167772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77721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18CD-A53D-485A-8561-A28B1E8194E1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FA29-C553-4ACE-9E2A-8DB9BC54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1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FA29-C553-4ACE-9E2A-8DB9BC5449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8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4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2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3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9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4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1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3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2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384" y="1268760"/>
            <a:ext cx="8158786" cy="21602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Определение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моделей сегрегации на основе цен на жилье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28800" cy="116632"/>
          </a:xfrm>
          <a:prstGeom prst="rect">
            <a:avLst/>
          </a:prstGeom>
          <a:solidFill>
            <a:srgbClr val="50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0"/>
            <a:ext cx="1828800" cy="116632"/>
          </a:xfrm>
          <a:prstGeom prst="rect">
            <a:avLst/>
          </a:prstGeom>
          <a:solidFill>
            <a:srgbClr val="F25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5368" y="0"/>
            <a:ext cx="1828800" cy="116632"/>
          </a:xfrm>
          <a:prstGeom prst="rect">
            <a:avLst/>
          </a:prstGeom>
          <a:solidFill>
            <a:srgbClr val="F8C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2332"/>
            <a:ext cx="1828800" cy="116632"/>
          </a:xfrm>
          <a:prstGeom prst="rect">
            <a:avLst/>
          </a:prstGeom>
          <a:solidFill>
            <a:srgbClr val="247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0"/>
            <a:ext cx="1828800" cy="116632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0072" y="4002732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cs typeface="Arial" pitchFamily="34" charset="0"/>
              </a:rPr>
              <a:t>Исследование выполнили </a:t>
            </a:r>
          </a:p>
          <a:p>
            <a:pPr algn="r"/>
            <a:r>
              <a:rPr lang="ru-RU" dirty="0">
                <a:cs typeface="Arial" pitchFamily="34" charset="0"/>
              </a:rPr>
              <a:t>(3 курс, социология): </a:t>
            </a:r>
            <a:endParaRPr lang="ru-RU" dirty="0" smtClean="0"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Квакина </a:t>
            </a: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Светлана</a:t>
            </a:r>
          </a:p>
          <a:p>
            <a:pPr algn="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Нигаматуллина Анастасия</a:t>
            </a:r>
          </a:p>
          <a:p>
            <a:pPr algn="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Рябова Татьяна</a:t>
            </a:r>
          </a:p>
          <a:p>
            <a:pPr algn="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Шмыкова Регина</a:t>
            </a:r>
          </a:p>
          <a:p>
            <a:pPr algn="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Тверитина Алена</a:t>
            </a:r>
          </a:p>
          <a:p>
            <a:pPr algn="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Вахрушева Наталья</a:t>
            </a:r>
            <a:endParaRPr lang="en-US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10743" y="4006389"/>
            <a:ext cx="3131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Обухов Константин Николаевич, старший преподаватель кафедры социологии 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85" y="577176"/>
            <a:ext cx="5510784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5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Ленинский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01046913"/>
              </p:ext>
            </p:extLst>
          </p:nvPr>
        </p:nvGraphicFramePr>
        <p:xfrm>
          <a:off x="683568" y="1163652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43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Ленинский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8383638"/>
              </p:ext>
            </p:extLst>
          </p:nvPr>
        </p:nvGraphicFramePr>
        <p:xfrm>
          <a:off x="539552" y="1235661"/>
          <a:ext cx="8280920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1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Первомайский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0705553"/>
              </p:ext>
            </p:extLst>
          </p:nvPr>
        </p:nvGraphicFramePr>
        <p:xfrm>
          <a:off x="683568" y="1163652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8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Первомайский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70266191"/>
              </p:ext>
            </p:extLst>
          </p:nvPr>
        </p:nvGraphicFramePr>
        <p:xfrm>
          <a:off x="683568" y="1163652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035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1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Октябрьский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3446883"/>
              </p:ext>
            </p:extLst>
          </p:nvPr>
        </p:nvGraphicFramePr>
        <p:xfrm>
          <a:off x="683568" y="1163652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50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Октябрьский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1788991"/>
              </p:ext>
            </p:extLst>
          </p:nvPr>
        </p:nvGraphicFramePr>
        <p:xfrm>
          <a:off x="683568" y="1163652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3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1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9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56" y="2420888"/>
            <a:ext cx="8432392" cy="4195481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Объект: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помещения г. Ижевска.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за квадратный метр.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цены за квадратный метр.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7929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Программа исследования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77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407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Ижевск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2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Сравнение данных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0782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5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Итоги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728" y="1379677"/>
            <a:ext cx="77265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Сравнивая данные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дмуртстата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данные нашего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исследования, цены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первичное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жилье у нас получились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немного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цены на вторичное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жилье -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среднем сходятся с данными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Удмуртстата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установили, что местоположение дома влияет на стоимость квадратного метра. 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частях города с более развитой инфраструктурой мы наблюдаем более высокую стоимость жилья. И, напротив, в удаленных от центра, с малым наличием развлекательных, оздоровительных, бизнес центров, районах более низкую стоимость квадратного метра.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Транспортная развязка также оказывает влияние на стоимость недвижимости.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900" y="1772816"/>
            <a:ext cx="8496944" cy="4303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как влияет местоположение дома на цену за квадратный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метр;</a:t>
            </a: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повлиять развитость инфраструктуры на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цену;</a:t>
            </a: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 важна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развитость транспортных сетей;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первичных и вторичных продаж.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64" y="54792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Задачи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9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1839032"/>
              </p:ext>
            </p:extLst>
          </p:nvPr>
        </p:nvGraphicFramePr>
        <p:xfrm>
          <a:off x="179512" y="2420888"/>
          <a:ext cx="39604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82318582"/>
              </p:ext>
            </p:extLst>
          </p:nvPr>
        </p:nvGraphicFramePr>
        <p:xfrm>
          <a:off x="-756592" y="1700808"/>
          <a:ext cx="6096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404664"/>
            <a:ext cx="801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Средняя стоимость квадратного метра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96592360"/>
              </p:ext>
            </p:extLst>
          </p:nvPr>
        </p:nvGraphicFramePr>
        <p:xfrm>
          <a:off x="4427984" y="2420888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122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Индустриальный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1709960"/>
              </p:ext>
            </p:extLst>
          </p:nvPr>
        </p:nvGraphicFramePr>
        <p:xfrm>
          <a:off x="1043608" y="1163652"/>
          <a:ext cx="748883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67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7307665"/>
              </p:ext>
            </p:extLst>
          </p:nvPr>
        </p:nvGraphicFramePr>
        <p:xfrm>
          <a:off x="934467" y="1163653"/>
          <a:ext cx="7848872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Индустриальный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9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792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Устиновский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20693953"/>
              </p:ext>
            </p:extLst>
          </p:nvPr>
        </p:nvGraphicFramePr>
        <p:xfrm>
          <a:off x="1187624" y="1700808"/>
          <a:ext cx="6840759" cy="48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83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792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Устиновский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983353"/>
              </p:ext>
            </p:extLst>
          </p:nvPr>
        </p:nvGraphicFramePr>
        <p:xfrm>
          <a:off x="909315" y="1628800"/>
          <a:ext cx="6846440" cy="478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98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11580</TotalTime>
  <Words>297</Words>
  <Application>Microsoft Office PowerPoint</Application>
  <PresentationFormat>Экран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Office Theme</vt:lpstr>
      <vt:lpstr>Определение моделей сегрегации на основе цен на жилье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«Дополнительное образование детей дошкольного возраста»</dc:title>
  <dc:creator>Fur</dc:creator>
  <cp:lastModifiedBy>Константин О.</cp:lastModifiedBy>
  <cp:revision>78</cp:revision>
  <dcterms:created xsi:type="dcterms:W3CDTF">2015-12-04T17:55:17Z</dcterms:created>
  <dcterms:modified xsi:type="dcterms:W3CDTF">2016-01-08T22:25:54Z</dcterms:modified>
</cp:coreProperties>
</file>